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oppins" panose="00000500000000000000" pitchFamily="50" charset="0"/>
      <p:regular r:id="rId20"/>
      <p:bold r:id="rId21"/>
      <p:italic r:id="rId22"/>
      <p:boldItalic r:id="rId23"/>
    </p:embeddedFont>
    <p:embeddedFont>
      <p:font typeface="Poppins SemiBold" panose="00000700000000000000" pitchFamily="50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31149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6232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7283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3264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5370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6793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57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2511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6458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9657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9683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1489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5322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07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hi.oxforddictionaries.com/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ro.oxforddictionaries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verso.net/translationresults.aspx?lang=EN&amp;direction=english-polish" TargetMode="External"/><Relationship Id="rId5" Type="http://schemas.openxmlformats.org/officeDocument/2006/relationships/hyperlink" Target="https://www.reverso.net/translationresults.aspx?lang=EN&amp;direction=english-portuguese" TargetMode="External"/><Relationship Id="rId10" Type="http://schemas.openxmlformats.org/officeDocument/2006/relationships/hyperlink" Target="https://worldstories.org.uk/" TargetMode="External"/><Relationship Id="rId4" Type="http://schemas.openxmlformats.org/officeDocument/2006/relationships/image" Target="../media/image4.jpg"/><Relationship Id="rId9" Type="http://schemas.openxmlformats.org/officeDocument/2006/relationships/hyperlink" Target="https://ur.oxforddictionaries.com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Wikip%C3%A9dia_em_portugu%C3%AAs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simple.wikipedia.org/wiki/Main_Pag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fesearchkids.com/" TargetMode="External"/><Relationship Id="rId5" Type="http://schemas.openxmlformats.org/officeDocument/2006/relationships/hyperlink" Target="https://wiki.kidzsearch.com/wiki?aff=1409465098" TargetMode="External"/><Relationship Id="rId10" Type="http://schemas.openxmlformats.org/officeDocument/2006/relationships/hyperlink" Target="https://ro.wikipedia.org/wiki/Pagina_principal%C4%83" TargetMode="External"/><Relationship Id="rId4" Type="http://schemas.openxmlformats.org/officeDocument/2006/relationships/image" Target="../media/image4.jpg"/><Relationship Id="rId9" Type="http://schemas.openxmlformats.org/officeDocument/2006/relationships/hyperlink" Target="https://pl.wikipedia.org/wiki/Wikipedi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1551398" y="160638"/>
            <a:ext cx="10561833" cy="1149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Poppins SemiBold"/>
              <a:buNone/>
            </a:pPr>
            <a:br>
              <a:rPr lang="en-US" sz="3959" b="1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-US" sz="3959" b="1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Supporting EAL Children’s Learning </a:t>
            </a:r>
            <a:br>
              <a:rPr lang="en-US" sz="3240" b="1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-US" sz="3240" b="1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 Guide for Parents</a:t>
            </a:r>
            <a:endParaRPr sz="3240" b="1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593124" y="1592373"/>
            <a:ext cx="10985157" cy="452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0B1B3"/>
              </a:buClr>
              <a:buSzPts val="3200"/>
              <a:buNone/>
            </a:pPr>
            <a:r>
              <a:rPr lang="en-US" sz="3200" b="1" dirty="0">
                <a:solidFill>
                  <a:srgbClr val="B0B1B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Objectives: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800"/>
              <a:buNone/>
            </a:pPr>
            <a:r>
              <a:rPr lang="en-US" sz="28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1. </a:t>
            </a:r>
            <a:r>
              <a:rPr lang="en-US" sz="2800" dirty="0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rPr>
              <a:t>To understand:</a:t>
            </a:r>
            <a:endParaRPr sz="2800" b="1" dirty="0">
              <a:solidFill>
                <a:srgbClr val="B0B1B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800"/>
              <a:buNone/>
            </a:pPr>
            <a:r>
              <a:rPr lang="en-US" sz="2800" b="1" dirty="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 </a:t>
            </a:r>
            <a:r>
              <a:rPr lang="en-US" sz="28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How to support EAL child’s learning by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800"/>
              <a:buNone/>
            </a:pPr>
            <a:r>
              <a:rPr lang="en-US" sz="28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using their first language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800"/>
              <a:buNone/>
            </a:pPr>
            <a:r>
              <a:rPr lang="en-US" sz="2800" b="1" dirty="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2800" dirty="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Why it’s important to support a child’s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800"/>
              <a:buNone/>
            </a:pPr>
            <a:r>
              <a:rPr lang="en-US" sz="28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first language development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en-US" sz="2800" dirty="0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rPr>
              <a:t>2. To share a few ideas of h</a:t>
            </a:r>
            <a:r>
              <a:rPr lang="en-US" sz="28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ow to support a child’s learning using their first language and in English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800"/>
              <a:buNone/>
            </a:pPr>
            <a:r>
              <a:rPr lang="en-US" sz="28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3. To share links to useful resources to support with home learning and language development</a:t>
            </a:r>
            <a:endParaRPr sz="2800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DF1D51-C33E-447F-8B4E-F83DA78768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4" r="8687" b="28000"/>
          <a:stretch/>
        </p:blipFill>
        <p:spPr>
          <a:xfrm>
            <a:off x="8480726" y="1309815"/>
            <a:ext cx="2318777" cy="3426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endParaRPr/>
          </a:p>
        </p:txBody>
      </p:sp>
      <p:pic>
        <p:nvPicPr>
          <p:cNvPr id="176" name="Google Shape;176;p22" descr="A picture containing outdoor, person, red, ma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95108" y="1825625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 txBox="1"/>
          <p:nvPr/>
        </p:nvSpPr>
        <p:spPr>
          <a:xfrm>
            <a:off x="411134" y="1348202"/>
            <a:ext cx="6537012" cy="452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960"/>
              <a:buFont typeface="Arial"/>
              <a:buNone/>
            </a:pPr>
            <a:endParaRPr sz="2960" b="1" dirty="0">
              <a:solidFill>
                <a:srgbClr val="2F549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960"/>
              <a:buFont typeface="Arial"/>
              <a:buNone/>
            </a:pPr>
            <a:endParaRPr sz="2960" b="1" dirty="0">
              <a:solidFill>
                <a:srgbClr val="2F549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960"/>
              <a:buFont typeface="Arial"/>
              <a:buNone/>
            </a:pPr>
            <a:r>
              <a:rPr lang="en-US" sz="2960" b="1" dirty="0">
                <a:solidFill>
                  <a:srgbClr val="2F549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French and PE in one:</a:t>
            </a:r>
            <a:endParaRPr sz="1295" b="1" dirty="0">
              <a:solidFill>
                <a:srgbClr val="B0B1B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None/>
            </a:pPr>
            <a:r>
              <a:rPr lang="en-US" sz="259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• Play ‘La </a:t>
            </a:r>
            <a:r>
              <a:rPr lang="en-US" sz="2590" dirty="0" err="1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Marelle</a:t>
            </a:r>
            <a:r>
              <a:rPr lang="en-US" sz="259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’ (French hopscotch)</a:t>
            </a:r>
            <a:endParaRPr sz="2590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None/>
            </a:pPr>
            <a:r>
              <a:rPr lang="en-US" sz="259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while counting in French, balance</a:t>
            </a:r>
            <a:endParaRPr sz="2590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None/>
            </a:pPr>
            <a:r>
              <a:rPr lang="en-US" sz="259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on one leg while reaching for a stone, aiming at different numbers</a:t>
            </a:r>
            <a:endParaRPr sz="2590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None/>
            </a:pPr>
            <a:endParaRPr sz="2590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90" dirty="0">
              <a:solidFill>
                <a:srgbClr val="124E9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90" dirty="0">
              <a:solidFill>
                <a:srgbClr val="124E9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dirty="0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49954" y="492865"/>
            <a:ext cx="10504067" cy="94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oppins SemiBold"/>
              <a:buNone/>
            </a:pPr>
            <a:r>
              <a:rPr lang="en-US" sz="5400" b="1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Supporting outdoor learning:</a:t>
            </a:r>
            <a:endParaRPr sz="5400" b="1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5400" b="1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80" name="Google Shape;180;p22" descr="A picture containing outdoor, person, red, ma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1398" t="19782" r="18865" b="15251"/>
          <a:stretch/>
        </p:blipFill>
        <p:spPr>
          <a:xfrm rot="5400000">
            <a:off x="7234468" y="2154548"/>
            <a:ext cx="4351338" cy="369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endParaRPr/>
          </a:p>
        </p:txBody>
      </p:sp>
      <p:pic>
        <p:nvPicPr>
          <p:cNvPr id="187" name="Google Shape;187;p23" descr="A picture containing outdoor, person, red, ma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95108" y="1825625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300" y="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368700" y="1518563"/>
            <a:ext cx="10985100" cy="46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2F549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Dictionaries:</a:t>
            </a:r>
            <a:endParaRPr sz="2400" b="1" dirty="0">
              <a:solidFill>
                <a:srgbClr val="B0B1B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2400" dirty="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English-Portuguese 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https://www.reverso.net/translationresults.aspx?lang=EN&amp;direction=english-portuguese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2400" dirty="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English-Polish 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https://www.reverso.net/translationresults.aspx?lang=EN&amp;direction=english-polish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2400" dirty="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n-US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English-Romanian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2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https://ro.oxforddictionaries.com/</a:t>
            </a:r>
            <a:endParaRPr sz="2400" dirty="0">
              <a:solidFill>
                <a:srgbClr val="B0B1B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  </a:t>
            </a:r>
            <a:r>
              <a:rPr lang="en-US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Hindi-English </a:t>
            </a:r>
            <a:r>
              <a:rPr lang="en-US" sz="2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https://hi.oxforddictionaries.com/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2400" dirty="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n-US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Urdu-English </a:t>
            </a:r>
            <a:r>
              <a:rPr lang="en-US" sz="2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https://ur.oxforddictionaries.com/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Free stories in various languages: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 </a:t>
            </a:r>
            <a:r>
              <a:rPr lang="en-US" sz="2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https://worldstories.org.uk/</a:t>
            </a:r>
            <a:endParaRPr sz="2400" b="1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rgbClr val="B0B1B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dirty="0">
              <a:solidFill>
                <a:srgbClr val="B0B1B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0" name="Google Shape;190;p23"/>
          <p:cNvSpPr txBox="1"/>
          <p:nvPr/>
        </p:nvSpPr>
        <p:spPr>
          <a:xfrm>
            <a:off x="95794" y="365125"/>
            <a:ext cx="10469233" cy="94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80"/>
              <a:buFont typeface="Poppins SemiBold"/>
              <a:buNone/>
            </a:pPr>
            <a:r>
              <a:rPr lang="en-US" sz="3780" b="1" dirty="0">
                <a:solidFill>
                  <a:schemeClr val="lt1"/>
                </a:solidFill>
                <a:latin typeface="Poppins" panose="020B0604020202020204" charset="0"/>
                <a:ea typeface="Poppins SemiBold"/>
                <a:cs typeface="Poppins" panose="020B0604020202020204" charset="0"/>
                <a:sym typeface="Poppins SemiBold"/>
              </a:rPr>
              <a:t>Online resources to support EAL learning:</a:t>
            </a:r>
            <a:endParaRPr dirty="0">
              <a:latin typeface="Poppins" panose="020B0604020202020204" charset="0"/>
              <a:cs typeface="Poppins" panose="020B0604020202020204" charset="0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80"/>
              <a:buFont typeface="Calibri"/>
              <a:buNone/>
            </a:pPr>
            <a:endParaRPr sz="3780" b="1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endParaRPr/>
          </a:p>
        </p:txBody>
      </p:sp>
      <p:pic>
        <p:nvPicPr>
          <p:cNvPr id="196" name="Google Shape;196;p24" descr="A picture containing outdoor, person, red, ma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95108" y="1825625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4"/>
          <p:cNvSpPr txBox="1"/>
          <p:nvPr/>
        </p:nvSpPr>
        <p:spPr>
          <a:xfrm>
            <a:off x="593125" y="1617025"/>
            <a:ext cx="103797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2F549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Encyclopedias written for children:</a:t>
            </a:r>
            <a:endParaRPr sz="2400" b="1">
              <a:solidFill>
                <a:srgbClr val="B0B1B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  </a:t>
            </a: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https://wiki.kidzsearch.com/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 </a:t>
            </a: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https://www.safesearchkids.com</a:t>
            </a:r>
            <a:endParaRPr sz="24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 </a:t>
            </a:r>
            <a:r>
              <a:rPr lang="en-US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Simple Wikipedia - written with a use of simple English words and grammar- </a:t>
            </a: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https://simple.wikipedia.org/wiki/Main_Page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2F549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Encyclopedias in other languages:</a:t>
            </a:r>
            <a:endParaRPr sz="2400">
              <a:solidFill>
                <a:srgbClr val="B0B1B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 </a:t>
            </a:r>
            <a:r>
              <a:rPr lang="en-US" sz="280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Portuguese - </a:t>
            </a: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https://pt.wikipedia.org/wiki/Wikip%C3%A9dia_em_portugu%C3%AAs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2400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n-US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Polish - </a:t>
            </a: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https://pl.wikipedia.org/wiki/Wikipedia</a:t>
            </a:r>
            <a:endParaRPr sz="2400">
              <a:solidFill>
                <a:srgbClr val="B0B1B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  </a:t>
            </a:r>
            <a:r>
              <a:rPr lang="en-US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Romanian - </a:t>
            </a: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https://ro.wikipedia.org/wiki/Pagina_principal%C4%83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rgbClr val="B0B1B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9" name="Google Shape;199;p24"/>
          <p:cNvSpPr txBox="1"/>
          <p:nvPr/>
        </p:nvSpPr>
        <p:spPr>
          <a:xfrm>
            <a:off x="593124" y="365125"/>
            <a:ext cx="9971903" cy="94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85"/>
              <a:buFont typeface="Poppins SemiBold"/>
              <a:buNone/>
            </a:pPr>
            <a:r>
              <a:rPr lang="en-US" sz="4185" b="1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Online resources to support learning: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85"/>
              <a:buFont typeface="Calibri"/>
              <a:buNone/>
            </a:pPr>
            <a:endParaRPr sz="4185" b="1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endParaRPr/>
          </a:p>
        </p:txBody>
      </p:sp>
      <p:pic>
        <p:nvPicPr>
          <p:cNvPr id="205" name="Google Shape;205;p25" descr="A picture containing outdoor, person, red, ma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95108" y="1825625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5"/>
          <p:cNvSpPr txBox="1"/>
          <p:nvPr/>
        </p:nvSpPr>
        <p:spPr>
          <a:xfrm>
            <a:off x="593124" y="1811510"/>
            <a:ext cx="1098515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185"/>
              <a:buFont typeface="Arial"/>
              <a:buNone/>
            </a:pPr>
            <a:r>
              <a:rPr lang="en-US" sz="3185" b="1">
                <a:solidFill>
                  <a:srgbClr val="2F549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Additional supporting resources can be found on our website under the section:</a:t>
            </a:r>
            <a:endParaRPr sz="3185" b="1">
              <a:solidFill>
                <a:srgbClr val="2F549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185"/>
              <a:buFont typeface="Arial"/>
              <a:buNone/>
            </a:pPr>
            <a:r>
              <a:rPr lang="en-US" sz="3185" b="1">
                <a:solidFill>
                  <a:srgbClr val="2F549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Our Learning - English as an Additional Language</a:t>
            </a:r>
            <a:endParaRPr sz="3185" b="1">
              <a:solidFill>
                <a:srgbClr val="2F5496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228600" marR="0" lvl="0" indent="-199707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55"/>
              <a:buFont typeface="Arial"/>
              <a:buNone/>
            </a:pPr>
            <a:endParaRPr sz="455" b="1">
              <a:solidFill>
                <a:srgbClr val="B0B1B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795"/>
              <a:buFont typeface="Arial"/>
              <a:buNone/>
            </a:pPr>
            <a:r>
              <a:rPr lang="en-US" sz="2795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r>
              <a:rPr lang="en-US" sz="279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95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obrigada</a:t>
            </a:r>
            <a:br>
              <a:rPr lang="en-US" sz="2795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795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dziękuję</a:t>
            </a:r>
            <a:r>
              <a:rPr lang="en-US" sz="279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mulţumesc</a:t>
            </a:r>
            <a:br>
              <a:rPr lang="en-US" sz="279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795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merci, </a:t>
            </a:r>
            <a:r>
              <a:rPr lang="en-US" sz="2795" b="1">
                <a:solidFill>
                  <a:srgbClr val="BBD6EE"/>
                </a:solidFill>
                <a:latin typeface="Calibri"/>
                <a:ea typeface="Calibri"/>
                <a:cs typeface="Calibri"/>
                <a:sym typeface="Calibri"/>
              </a:rPr>
              <a:t>gracias</a:t>
            </a:r>
            <a:br>
              <a:rPr lang="en-US" sz="279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795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ขอบคุณ, </a:t>
            </a:r>
            <a:r>
              <a:rPr lang="en-US" sz="279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teşekkürler</a:t>
            </a:r>
            <a:br>
              <a:rPr lang="en-US" sz="279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79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mèrcie bien des fais</a:t>
            </a:r>
            <a:br>
              <a:rPr lang="en-US" sz="279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795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cпасибо</a:t>
            </a:r>
            <a:r>
              <a:rPr lang="en-US" sz="279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95" b="1">
                <a:solidFill>
                  <a:srgbClr val="A8D08C"/>
                </a:solidFill>
                <a:latin typeface="Calibri"/>
                <a:ea typeface="Calibri"/>
                <a:cs typeface="Calibri"/>
                <a:sym typeface="Calibri"/>
              </a:rPr>
              <a:t>salamat</a:t>
            </a:r>
            <a:br>
              <a:rPr lang="en-US" sz="279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79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धन्यवाद</a:t>
            </a:r>
            <a:r>
              <a:rPr lang="en-US" sz="2795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kitos</a:t>
            </a:r>
            <a:br>
              <a:rPr lang="en-US" sz="279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795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köszönöm</a:t>
            </a:r>
            <a:r>
              <a:rPr lang="en-US" sz="279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ধন্যবাদ</a:t>
            </a:r>
            <a:br>
              <a:rPr lang="en-US" sz="279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79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wazviita, </a:t>
            </a:r>
            <a:r>
              <a:rPr lang="en-US" sz="2795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asante</a:t>
            </a:r>
            <a:endParaRPr sz="2795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10"/>
              <a:buFont typeface="Arial"/>
              <a:buNone/>
            </a:pPr>
            <a:endParaRPr sz="91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8" name="Google Shape;208;p25"/>
          <p:cNvSpPr txBox="1"/>
          <p:nvPr/>
        </p:nvSpPr>
        <p:spPr>
          <a:xfrm>
            <a:off x="593124" y="365125"/>
            <a:ext cx="9971903" cy="94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5400" b="1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5400" b="1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endParaRPr/>
          </a:p>
        </p:txBody>
      </p:sp>
      <p:pic>
        <p:nvPicPr>
          <p:cNvPr id="93" name="Google Shape;93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36957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118305" y="1563150"/>
            <a:ext cx="10338600" cy="49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•  Discuss new concepts in first language</a:t>
            </a:r>
            <a:endParaRPr dirty="0"/>
          </a:p>
          <a:p>
            <a:pPr marL="0" marR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•  Research a topic taught in school in first language </a:t>
            </a:r>
            <a:endParaRPr sz="2590" b="0" i="0" u="none" strike="noStrike" cap="none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• Play with children using first language </a:t>
            </a:r>
            <a:endParaRPr sz="2590" b="0" i="0" u="none" strike="noStrike" cap="none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• Use bilingual dictionaries to check new English vocabulary</a:t>
            </a:r>
            <a:endParaRPr sz="2590" b="0" i="0" u="none" strike="noStrike" cap="none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22860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Create and use bilingual glossaries </a:t>
            </a:r>
            <a:endParaRPr dirty="0"/>
          </a:p>
          <a:p>
            <a:pPr marL="228600" marR="0" lvl="0" indent="-22860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Encourage your child to write in their first language </a:t>
            </a:r>
            <a:endParaRPr sz="2590" b="0" i="0" u="none" strike="noStrike" cap="none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22860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Read and listen to stories in first languages, talk and ask questions about these stories</a:t>
            </a:r>
            <a:endParaRPr dirty="0"/>
          </a:p>
          <a:p>
            <a:pPr marL="0" marR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• Visit home countries and ensure your children have frequent contact with family members</a:t>
            </a:r>
            <a:endParaRPr dirty="0"/>
          </a:p>
          <a:p>
            <a:pPr marL="0" marR="0" lvl="0" indent="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None/>
            </a:pPr>
            <a:r>
              <a:rPr lang="en-US" sz="259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• Send your children to supplementary language schools</a:t>
            </a:r>
            <a:endParaRPr sz="2590" b="0" i="0" u="none" strike="noStrike" cap="none" dirty="0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64135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64135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263610" y="236110"/>
            <a:ext cx="10338487" cy="94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80"/>
              <a:buFont typeface="Poppins SemiBold"/>
              <a:buNone/>
            </a:pPr>
            <a:r>
              <a:rPr lang="en-US" sz="378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Supporting a child’s learning using first language:</a:t>
            </a:r>
            <a:endParaRPr sz="3780" b="1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4" name="Google Shape;104;p15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/>
        </p:nvSpPr>
        <p:spPr>
          <a:xfrm>
            <a:off x="593124" y="1825625"/>
            <a:ext cx="10985157" cy="4142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2F549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If EAL parents can speak English, they can support a child’s learning in English by:</a:t>
            </a:r>
            <a:endParaRPr sz="2400" b="0" i="0" u="none" strike="noStrike" cap="none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B0B1B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2800" b="0" i="0" u="none" strike="noStrike" cap="none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n-US" sz="2800" b="0" i="0" u="none" strike="noStrike" cap="none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rPr>
              <a:t>Reading stories </a:t>
            </a:r>
            <a:endParaRPr sz="2800" b="0" i="0" u="none" strike="noStrike" cap="none">
              <a:solidFill>
                <a:srgbClr val="B0B1B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2800" b="0" i="0" u="none" strike="noStrike" cap="none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n-US" sz="2800" b="0" i="0" u="none" strike="noStrike" cap="none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Counting objects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  </a:t>
            </a:r>
            <a:r>
              <a:rPr lang="en-US" sz="2800" b="0" i="0" u="none" strike="noStrike" cap="none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rPr>
              <a:t>Singing English songs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  </a:t>
            </a:r>
            <a:r>
              <a:rPr lang="en-US" sz="2800" b="0" i="0" u="none" strike="noStrike" cap="none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rPr>
              <a:t>Supporting in RWInc</a:t>
            </a:r>
            <a:endParaRPr sz="2800" b="0" i="0" u="none" strike="noStrike" cap="none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B1B3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B0B1B3"/>
                </a:solidFill>
                <a:latin typeface="Poppins"/>
                <a:ea typeface="Poppins"/>
                <a:cs typeface="Poppins"/>
                <a:sym typeface="Poppins"/>
              </a:rPr>
              <a:t>•  </a:t>
            </a:r>
            <a:r>
              <a:rPr lang="en-US" sz="2800" b="0" i="0" u="none" strike="noStrike" cap="none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rPr>
              <a:t>Teach new English vocabulary currently taught in school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593124" y="365125"/>
            <a:ext cx="9971903" cy="94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80"/>
              <a:buFont typeface="Poppins SemiBold"/>
              <a:buNone/>
            </a:pPr>
            <a:r>
              <a:rPr lang="en-US" sz="378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to support your child’s learning in English:</a:t>
            </a:r>
            <a:endParaRPr sz="378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13" name="Google Shape;113;p16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/>
        </p:nvSpPr>
        <p:spPr>
          <a:xfrm>
            <a:off x="279615" y="1466291"/>
            <a:ext cx="11376269" cy="473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24E91"/>
              </a:buClr>
              <a:buSzPts val="2960"/>
              <a:buFont typeface="Arial"/>
              <a:buNone/>
            </a:pPr>
            <a:r>
              <a:rPr lang="en-US" sz="2960" b="1" i="0" u="none" strike="noStrike" cap="none" dirty="0">
                <a:solidFill>
                  <a:srgbClr val="124E9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There are numerous advantages to being bilingual: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None/>
            </a:pPr>
            <a:r>
              <a:rPr lang="en-US" sz="2590" b="1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• </a:t>
            </a:r>
            <a:r>
              <a:rPr lang="en-US" sz="259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Knowing two or more languages is a very useful life skill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None/>
            </a:pPr>
            <a:r>
              <a:rPr lang="en-US" sz="2590" b="1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259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 Developing listening, speaking, reading and writing skills in the child’s first language will aid their acquisition of the English language in these four strands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None/>
            </a:pPr>
            <a:r>
              <a:rPr lang="en-US" sz="2590" b="1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259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 For learners new to English, the first language provides a means to develop new concepts (e.g. time, place value in Math, properties of the materials in science)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None/>
            </a:pPr>
            <a:r>
              <a:rPr lang="en-US" sz="2590" b="1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• </a:t>
            </a:r>
            <a:r>
              <a:rPr lang="en-US" sz="259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The</a:t>
            </a:r>
            <a:r>
              <a:rPr lang="en-US" sz="2590" b="1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first language plays an important role in the child’s identity and their sense of belonging to the family and the community 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None/>
            </a:pPr>
            <a:r>
              <a:rPr lang="en-US" sz="2590" b="1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259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 Secure development of English and first language has a positive affect on an EAL child’s educational attainment</a:t>
            </a:r>
            <a:endParaRPr sz="2590" b="0" i="0" u="none" strike="noStrike" cap="none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64135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0" y="156476"/>
            <a:ext cx="10565027" cy="115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oppins SemiBold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Why is it important to support a child’s first language development?</a:t>
            </a:r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endParaRPr/>
          </a:p>
        </p:txBody>
      </p:sp>
      <p:pic>
        <p:nvPicPr>
          <p:cNvPr id="121" name="Google Shape;121;p17" descr="A picture containing outdoor, person, sitting, boy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95108" y="1825625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494271" y="1653496"/>
            <a:ext cx="7249298" cy="462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24E91"/>
              </a:buClr>
              <a:buSzPts val="4162"/>
              <a:buFont typeface="Arial"/>
              <a:buNone/>
            </a:pPr>
            <a:r>
              <a:rPr lang="en-US" sz="4162" b="1" i="0" u="none" strike="noStrike" cap="none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Speaking and Listening:</a:t>
            </a:r>
            <a:endParaRPr sz="4162" b="1" i="0" u="none" strike="noStrike" cap="none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3145"/>
              <a:buFont typeface="Arial"/>
              <a:buNone/>
            </a:pPr>
            <a:r>
              <a:rPr lang="en-US" sz="3145" b="1" i="0" u="none" strike="noStrike" cap="none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• </a:t>
            </a:r>
            <a:r>
              <a:rPr lang="en-US" sz="2960" b="0" i="0" u="none" strike="noStrike" cap="none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Describe and compare different things you find in nature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960"/>
              <a:buFont typeface="Arial"/>
              <a:buChar char="•"/>
            </a:pPr>
            <a:r>
              <a:rPr lang="en-US" sz="2960" b="0" i="0" u="none" strike="noStrike" cap="none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Tell stories and create puppet shows </a:t>
            </a:r>
            <a:r>
              <a:rPr lang="en-US" sz="296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with</a:t>
            </a:r>
            <a:r>
              <a:rPr lang="en-US" sz="2960" b="0" i="0" u="none" strike="noStrike" cap="none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 different things you’ve found whilst outdoors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960"/>
              <a:buFont typeface="Arial"/>
              <a:buChar char="•"/>
            </a:pPr>
            <a:r>
              <a:rPr lang="en-US" sz="2960" b="0" i="0" u="none" strike="noStrike" cap="none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Think about the senses; describe what you can see, feel, hear and smell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960"/>
              <a:buFont typeface="Arial"/>
              <a:buChar char="•"/>
            </a:pPr>
            <a:r>
              <a:rPr lang="en-US" sz="2960" b="0" i="0" u="none" strike="noStrike" cap="none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Be still, close your eyes and listen – can you describe what you can hear?</a:t>
            </a:r>
            <a:endParaRPr/>
          </a:p>
          <a:p>
            <a:pPr marL="228600" marR="0" lvl="0" indent="-40639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960" b="0" i="0" u="none" strike="noStrike" cap="none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40639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960" b="0" i="0" u="none" strike="noStrike" cap="none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1" i="0" u="none" strike="noStrike" cap="none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0" y="191179"/>
            <a:ext cx="10410825" cy="109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oppins SemiBold"/>
              <a:buNone/>
            </a:pPr>
            <a:r>
              <a:rPr lang="en-US" sz="5400" b="1" i="0" u="none" strike="noStrike" cap="none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Supporting outdoor learning:</a:t>
            </a:r>
            <a:endParaRPr dirty="0"/>
          </a:p>
        </p:txBody>
      </p:sp>
      <p:sp>
        <p:nvSpPr>
          <p:cNvPr id="125" name="Google Shape;125;p17" descr="Imag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0821" t="30412" r="20893" b="18160"/>
          <a:stretch/>
        </p:blipFill>
        <p:spPr>
          <a:xfrm>
            <a:off x="7677183" y="2363056"/>
            <a:ext cx="4458728" cy="2671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endParaRPr/>
          </a:p>
        </p:txBody>
      </p:sp>
      <p:pic>
        <p:nvPicPr>
          <p:cNvPr id="133" name="Google Shape;133;p18" descr="A picture containing outdoor, person, sitting, boy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95108" y="1825625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 txBox="1"/>
          <p:nvPr/>
        </p:nvSpPr>
        <p:spPr>
          <a:xfrm>
            <a:off x="220362" y="1343363"/>
            <a:ext cx="11419703" cy="5106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24E91"/>
              </a:buClr>
              <a:buSzPts val="2475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Literacy:</a:t>
            </a:r>
            <a:endParaRPr sz="1200"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42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240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 Write poems whilst out in nature using idioms, similes, metaphors, alliterations, etc.</a:t>
            </a:r>
            <a:endParaRPr sz="1200" dirty="0"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42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Write descriptive sentences of what you can see, remember to use a variety of adjectives</a:t>
            </a:r>
            <a:endParaRPr sz="1200"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42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240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 Be curious and ask questions, where could you look to find the answers?</a:t>
            </a:r>
            <a:endParaRPr sz="1200"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42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Write a ‘What am I?’ riddle about something </a:t>
            </a:r>
            <a:endParaRPr sz="2400" b="0" i="0" u="none" strike="noStrike" cap="none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42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you’ve seen in nature? </a:t>
            </a:r>
            <a:endParaRPr sz="1200"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1815"/>
              <a:buFont typeface="Arial"/>
              <a:buNone/>
            </a:pPr>
            <a:r>
              <a:rPr lang="en-US" sz="1600" b="0" i="1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I am as small as an ant,</a:t>
            </a:r>
            <a:endParaRPr sz="1100"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1815"/>
              <a:buFont typeface="Arial"/>
              <a:buNone/>
            </a:pPr>
            <a:r>
              <a:rPr lang="en-US" sz="1600" b="0" i="1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Yet, some say I’m a lady,</a:t>
            </a:r>
            <a:endParaRPr sz="1100"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1815"/>
              <a:buFont typeface="Arial"/>
              <a:buNone/>
            </a:pPr>
            <a:r>
              <a:rPr lang="en-US" sz="1600" b="0" i="1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On my red back there are black spots,</a:t>
            </a:r>
            <a:endParaRPr sz="1100"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1815"/>
              <a:buFont typeface="Arial"/>
              <a:buNone/>
            </a:pPr>
            <a:r>
              <a:rPr lang="en-US" sz="1600" b="0" i="1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You may find me in your garden,</a:t>
            </a:r>
            <a:endParaRPr sz="1100"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1815"/>
              <a:buFont typeface="Arial"/>
              <a:buNone/>
            </a:pPr>
            <a:r>
              <a:rPr lang="en-US" sz="1600" b="0" i="1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What am I?</a:t>
            </a:r>
            <a:endParaRPr sz="2000" b="0" i="0" u="none" strike="noStrike" cap="none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42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• </a:t>
            </a:r>
            <a:r>
              <a:rPr lang="en-US" sz="240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Describe and compare different objects</a:t>
            </a:r>
            <a:endParaRPr sz="1200" dirty="0"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42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Read poems and stories outdoors</a:t>
            </a:r>
            <a:endParaRPr sz="1200" dirty="0"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endParaRPr sz="1540" b="0" i="0" u="none" strike="noStrike" cap="none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endParaRPr sz="1540" b="0" i="0" u="none" strike="noStrike" cap="none" dirty="0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endParaRPr sz="1540" b="0" i="0" u="none" strike="noStrike" cap="none" dirty="0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endParaRPr sz="1540" b="0" i="0" u="none" strike="noStrike" cap="none" dirty="0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endParaRPr sz="1540" b="1" i="0" u="none" strike="noStrike" cap="none" dirty="0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None/>
            </a:pPr>
            <a:endParaRPr sz="1540" b="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0" y="191179"/>
            <a:ext cx="10410825" cy="109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oppins SemiBold"/>
              <a:buNone/>
            </a:pPr>
            <a:r>
              <a:rPr lang="en-US" sz="5400" b="1" i="0" u="none" strike="noStrike" cap="none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Supporting outdoor learning:</a:t>
            </a:r>
            <a:endParaRPr dirty="0"/>
          </a:p>
        </p:txBody>
      </p:sp>
      <p:pic>
        <p:nvPicPr>
          <p:cNvPr id="137" name="Google Shape;137;p18" descr="A picture containing outdoor, person, sitting, bo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1276" y="3340699"/>
            <a:ext cx="3978052" cy="298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 descr="Free Ladybird Cliparts, Download Free Clip Art, Free Clip Art on ..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9225" y="4118918"/>
            <a:ext cx="687918" cy="697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endParaRPr/>
          </a:p>
        </p:txBody>
      </p:sp>
      <p:pic>
        <p:nvPicPr>
          <p:cNvPr id="145" name="Google Shape;145;p19" descr="A picture containing outdoor, man, street, black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95108" y="1825625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/>
          <p:nvPr/>
        </p:nvSpPr>
        <p:spPr>
          <a:xfrm>
            <a:off x="98572" y="1504465"/>
            <a:ext cx="8346965" cy="495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960"/>
              <a:buFont typeface="Arial"/>
              <a:buNone/>
            </a:pPr>
            <a:r>
              <a:rPr lang="en-US" sz="2960" b="1" dirty="0" err="1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rPr>
              <a:t>Maths</a:t>
            </a:r>
            <a:r>
              <a:rPr lang="en-US" sz="2960" b="1" dirty="0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2960" b="1" dirty="0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Char char="•"/>
            </a:pPr>
            <a:r>
              <a:rPr lang="en-US" sz="24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Collect different objects on a nature walk; how can these be sorted into different groups? </a:t>
            </a:r>
            <a:endParaRPr sz="2400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Char char="•"/>
            </a:pPr>
            <a:r>
              <a:rPr lang="en-US" sz="24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How many different ways can you measure when outdoors? </a:t>
            </a:r>
            <a:endParaRPr sz="2400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Char char="•"/>
            </a:pPr>
            <a:r>
              <a:rPr lang="en-US" sz="24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Estimating; how many daisies are in a 1 meter square? Use this to estimate how many are on the whole lawn</a:t>
            </a:r>
            <a:endParaRPr sz="1200" dirty="0"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Char char="•"/>
            </a:pPr>
            <a:r>
              <a:rPr lang="en-US" sz="24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Create tally charts of the different kinds of nature you can see outside?</a:t>
            </a:r>
            <a:endParaRPr sz="1200" dirty="0"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Char char="•"/>
            </a:pPr>
            <a:r>
              <a:rPr lang="en-US" sz="24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Do a shape spot! What shapes can you spot in nature? What shapes can you make using nature?</a:t>
            </a:r>
            <a:endParaRPr sz="1200" dirty="0"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Char char="•"/>
            </a:pPr>
            <a:r>
              <a:rPr lang="en-US" sz="24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Symmetry; can you make symmetrical pictures using objects found in nature? </a:t>
            </a:r>
            <a:endParaRPr sz="2400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593124" y="260595"/>
            <a:ext cx="9971903" cy="1049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oppins SemiBold"/>
              <a:buNone/>
            </a:pPr>
            <a:r>
              <a:rPr lang="en-US" sz="5000" b="1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Supporting outdoor learning:</a:t>
            </a:r>
            <a:endParaRPr sz="5000" b="1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49" name="Google Shape;149;p19" descr="A picture containing outdoor, person, red, you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7997609" y="2341718"/>
            <a:ext cx="4371998" cy="3278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endParaRPr/>
          </a:p>
        </p:txBody>
      </p:sp>
      <p:pic>
        <p:nvPicPr>
          <p:cNvPr id="156" name="Google Shape;156;p20" descr="A picture containing outdoor, sitting, small, laying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95108" y="1825625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 txBox="1"/>
          <p:nvPr/>
        </p:nvSpPr>
        <p:spPr>
          <a:xfrm>
            <a:off x="467150" y="1439325"/>
            <a:ext cx="11111100" cy="46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rPr>
              <a:t>Imaginative play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rPr>
              <a:t>and creativity:</a:t>
            </a:r>
            <a:endParaRPr sz="3200" b="1" dirty="0">
              <a:solidFill>
                <a:srgbClr val="B0B1B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Make sculptures using items </a:t>
            </a:r>
            <a:endParaRPr sz="2800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found outdoors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Make a bug hotel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Create and complete </a:t>
            </a:r>
          </a:p>
          <a:p>
            <a: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800"/>
            </a:pPr>
            <a:r>
              <a:rPr lang="en-US" sz="280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a nature scavenger hunt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" name="Google Shape;159;p20"/>
          <p:cNvSpPr txBox="1"/>
          <p:nvPr/>
        </p:nvSpPr>
        <p:spPr>
          <a:xfrm>
            <a:off x="0" y="488273"/>
            <a:ext cx="10565027" cy="94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oppins SemiBold"/>
              <a:buNone/>
            </a:pPr>
            <a:r>
              <a:rPr lang="en-US" sz="5400" b="1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Supporting outdoor learning: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5400" b="1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60" name="Google Shape;160;p20" descr="A picture containing outdoor, sitting, small, lay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4875" y="1703412"/>
            <a:ext cx="5688622" cy="4130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endParaRPr/>
          </a:p>
        </p:txBody>
      </p:sp>
      <p:pic>
        <p:nvPicPr>
          <p:cNvPr id="166" name="Google Shape;166;p21" descr="A picture containing person, outdoor, man, red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95108" y="1825625"/>
            <a:ext cx="580178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 txBox="1"/>
          <p:nvPr/>
        </p:nvSpPr>
        <p:spPr>
          <a:xfrm>
            <a:off x="593125" y="1338500"/>
            <a:ext cx="6820500" cy="49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960"/>
              <a:buFont typeface="Arial"/>
              <a:buNone/>
            </a:pPr>
            <a:r>
              <a:rPr lang="en-US" sz="2960" b="1" dirty="0">
                <a:solidFill>
                  <a:srgbClr val="2F549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Science: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Char char="•"/>
            </a:pPr>
            <a:r>
              <a:rPr lang="en-US" sz="259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Talk about the different properties of materials</a:t>
            </a:r>
            <a:endParaRPr sz="2590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Char char="•"/>
            </a:pPr>
            <a:r>
              <a:rPr lang="en-US" sz="259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Simulate natural disasters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Char char="•"/>
            </a:pPr>
            <a:r>
              <a:rPr lang="en-US" sz="259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Make a rain gauge using an empty </a:t>
            </a:r>
            <a:endParaRPr sz="2590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9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water bottle, how can you record </a:t>
            </a:r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9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your results? 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24E91"/>
              </a:buClr>
              <a:buSzPts val="2590"/>
              <a:buFont typeface="Arial"/>
              <a:buChar char="•"/>
            </a:pPr>
            <a:r>
              <a:rPr lang="en-US" sz="2590" dirty="0">
                <a:solidFill>
                  <a:srgbClr val="124E91"/>
                </a:solidFill>
                <a:latin typeface="Poppins"/>
                <a:ea typeface="Poppins"/>
                <a:cs typeface="Poppins"/>
                <a:sym typeface="Poppins"/>
              </a:rPr>
              <a:t>How can you sort sand? Try using water, bowls and sieves</a:t>
            </a:r>
            <a:endParaRPr dirty="0"/>
          </a:p>
          <a:p>
            <a:pPr marL="228600" marR="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dirty="0">
              <a:solidFill>
                <a:srgbClr val="124E9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78378" y="365125"/>
            <a:ext cx="10486650" cy="94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oppins SemiBold"/>
              <a:buNone/>
            </a:pPr>
            <a:r>
              <a:rPr lang="en-US" sz="5400" b="1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Supporting outdoor learning: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5400" b="1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70" name="Google Shape;170;p21" descr="A picture containing person, outdoor, man, re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4725" y="2119325"/>
            <a:ext cx="5207275" cy="390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821</Words>
  <Application>Microsoft Office PowerPoint</Application>
  <PresentationFormat>Widescreen</PresentationFormat>
  <Paragraphs>141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Poppins SemiBold</vt:lpstr>
      <vt:lpstr>Arial</vt:lpstr>
      <vt:lpstr>Poppins</vt:lpstr>
      <vt:lpstr>Office Theme</vt:lpstr>
      <vt:lpstr> Supporting EAL Children’s Learning  A Guide for Parents</vt:lpstr>
      <vt:lpstr> </vt:lpstr>
      <vt:lpstr> </vt:lpstr>
      <vt:lpstr> </vt:lpstr>
      <vt:lpstr> </vt:lpstr>
      <vt:lpstr> </vt:lpstr>
      <vt:lpstr> </vt:lpstr>
      <vt:lpstr> </vt:lpstr>
      <vt:lpstr> </vt:lpstr>
      <vt:lpstr> </vt:lpstr>
      <vt:lpstr> </vt:lpstr>
      <vt:lpstr> </vt:lpstr>
      <vt:lpstr>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EAL Children’s Learning  A Guide for Parents</dc:title>
  <dc:creator>Dan Fern</dc:creator>
  <cp:lastModifiedBy>Kamila Kruk</cp:lastModifiedBy>
  <cp:revision>11</cp:revision>
  <dcterms:modified xsi:type="dcterms:W3CDTF">2020-11-27T12:49:51Z</dcterms:modified>
</cp:coreProperties>
</file>